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65" r:id="rId14"/>
    <p:sldId id="276" r:id="rId15"/>
    <p:sldId id="271" r:id="rId16"/>
    <p:sldId id="275" r:id="rId17"/>
    <p:sldId id="272" r:id="rId18"/>
    <p:sldId id="273" r:id="rId19"/>
    <p:sldId id="274" r:id="rId20"/>
    <p:sldId id="266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Tw Cen MT" panose="020B0602020104020603" pitchFamily="34" charset="77"/>
      <p:regular r:id="rId27"/>
      <p:bold r:id="rId28"/>
      <p:italic r:id="rId29"/>
      <p:boldItalic r:id="rId30"/>
    </p:embeddedFont>
    <p:embeddedFont>
      <p:font typeface="Tw Cen MT Condensed" panose="020B0606020104020203" pitchFamily="34" charset="77"/>
      <p:regular r:id="rId31"/>
      <p:bold r:id="rId32"/>
    </p:embeddedFont>
    <p:embeddedFont>
      <p:font typeface="Wingdings 3" pitchFamily="2" charset="2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10"/>
    <p:restoredTop sz="94694"/>
  </p:normalViewPr>
  <p:slideViewPr>
    <p:cSldViewPr snapToGrid="0" snapToObjects="1">
      <p:cViewPr>
        <p:scale>
          <a:sx n="180" d="100"/>
          <a:sy n="180" d="100"/>
        </p:scale>
        <p:origin x="5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F8DC1-3FE2-644E-802B-D6C33CFA2C90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BCB0D-253F-814F-BB19-CE82F518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31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00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5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45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99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10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73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68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41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3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18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057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6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94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7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37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8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73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o.esri.com/audio-tim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o.esri.com/audio-tim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io/JvUk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.io/JvUk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git.io/JvUkl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s://git.io/JvUk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.io/JvUkl" TargetMode="Externa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.io/JvUkl" TargetMode="Externa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hyperlink" Target="http://www.esri.com/en-us/about/careers/mai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sri.com/en-us/about/careers/main" TargetMode="External"/><Relationship Id="rId5" Type="http://schemas.openxmlformats.org/officeDocument/2006/relationships/hyperlink" Target="https://odoe.net/" TargetMode="External"/><Relationship Id="rId4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arcgis.com/javascript/latest/sample-code/featurelayerview-query-distance/live/index.htm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scorps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maps.arcgis.com/collections/9d81757581bb4be68ce8de1510bbf923/present?item=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_Audio_AP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lucanicola.github.io/JSAPI_demos/rock-the-hous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5js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js.arcgi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.esri.com/audio-ti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E5C30-EE54-3247-9BDD-AA3246930E7B}"/>
              </a:ext>
            </a:extLst>
          </p:cNvPr>
          <p:cNvSpPr/>
          <p:nvPr/>
        </p:nvSpPr>
        <p:spPr>
          <a:xfrm>
            <a:off x="0" y="-97971"/>
            <a:ext cx="12192000" cy="4841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71FC9-9E2E-6741-B7B7-99ACFD833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743450"/>
            <a:ext cx="7772400" cy="1463040"/>
          </a:xfrm>
        </p:spPr>
        <p:txBody>
          <a:bodyPr/>
          <a:lstStyle/>
          <a:p>
            <a:r>
              <a:rPr lang="en-US" dirty="0"/>
              <a:t>Listening to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AC03D-9A4C-6548-BD8B-A7A6CF6A8C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René Rubalcava</a:t>
            </a:r>
          </a:p>
          <a:p>
            <a:r>
              <a:rPr lang="en-US" dirty="0" err="1"/>
              <a:t>SoftWhere</a:t>
            </a:r>
            <a:r>
              <a:rPr lang="en-US" dirty="0"/>
              <a:t> Dev @ </a:t>
            </a:r>
            <a:r>
              <a:rPr lang="en-US" dirty="0" err="1"/>
              <a:t>esri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2D106-B592-0249-9BDA-E97BC86C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0"/>
            <a:ext cx="8839200" cy="481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95D50-C922-9244-9E97-134B8A9FF69D}"/>
              </a:ext>
            </a:extLst>
          </p:cNvPr>
          <p:cNvSpPr txBox="1"/>
          <p:nvPr/>
        </p:nvSpPr>
        <p:spPr>
          <a:xfrm>
            <a:off x="-48986" y="6488668"/>
            <a:ext cx="305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HalfStack</a:t>
            </a:r>
            <a:r>
              <a:rPr lang="en-US" dirty="0"/>
              <a:t> Phoenix, Jan 2020</a:t>
            </a:r>
          </a:p>
        </p:txBody>
      </p:sp>
    </p:spTree>
    <p:extLst>
      <p:ext uri="{BB962C8B-B14F-4D97-AF65-F5344CB8AC3E}">
        <p14:creationId xmlns:p14="http://schemas.microsoft.com/office/powerpoint/2010/main" val="1620972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160BE-3823-7F46-8F78-F51FCDDB8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01" y="1949082"/>
            <a:ext cx="4631920" cy="423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3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1E672-F2CC-5842-8F8F-3A4B2DCBF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64" y="1949082"/>
            <a:ext cx="4827689" cy="34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4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https://git.io/JvUkl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8DF7DA-9C5B-AC44-B177-D045EF708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68761"/>
            <a:ext cx="5616641" cy="3226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B6FDA-6B51-A944-90A6-7B99B9A27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9" y="1668760"/>
            <a:ext cx="3259789" cy="322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0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53BA-E7CF-9044-A65A-7CE7C396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Update Sequence</a:t>
            </a:r>
          </a:p>
          <a:p>
            <a:pPr lvl="1"/>
            <a:r>
              <a:rPr lang="en-US" dirty="0"/>
              <a:t>Above or below the average count</a:t>
            </a:r>
          </a:p>
          <a:p>
            <a:pPr lvl="1"/>
            <a:r>
              <a:rPr lang="en-US" dirty="0"/>
              <a:t>9 fields to 9 steps in a sequence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Avg Value of field:</a:t>
            </a:r>
          </a:p>
          <a:p>
            <a:pPr lvl="1"/>
            <a:r>
              <a:rPr lang="en-US" dirty="0"/>
              <a:t>Below = 0</a:t>
            </a:r>
          </a:p>
          <a:p>
            <a:pPr lvl="1"/>
            <a:r>
              <a:rPr lang="en-US" dirty="0"/>
              <a:t>Above =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1B0A1-915F-4E4E-98F7-808897B29D82}"/>
              </a:ext>
            </a:extLst>
          </p:cNvPr>
          <p:cNvSpPr/>
          <p:nvPr/>
        </p:nvSpPr>
        <p:spPr>
          <a:xfrm>
            <a:off x="1591545" y="3528289"/>
            <a:ext cx="2102631" cy="550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016" lvl="1" indent="0">
              <a:buNone/>
            </a:pPr>
            <a:r>
              <a:rPr lang="en-US" dirty="0"/>
              <a:t>[0,0,0,1,0,0,0,1,0]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DB1B3-FC5C-F54C-B6E6-2EA5EFE0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68761"/>
            <a:ext cx="5616641" cy="32260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BB80AD-F80A-1849-8A9B-5D7BBBED1CF9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https://git.io/JvUkl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4203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53BA-E7CF-9044-A65A-7CE7C396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959395"/>
            <a:ext cx="9799816" cy="939209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[</a:t>
            </a:r>
            <a:r>
              <a:rPr lang="en-US" sz="4800" b="1" dirty="0">
                <a:solidFill>
                  <a:srgbClr val="FFC000"/>
                </a:solidFill>
              </a:rPr>
              <a:t>1</a:t>
            </a:r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,  0,  0,  0, </a:t>
            </a:r>
            <a:r>
              <a:rPr lang="en-US" sz="4800" b="1" dirty="0">
                <a:solidFill>
                  <a:srgbClr val="FFC000"/>
                </a:solidFill>
              </a:rPr>
              <a:t>1</a:t>
            </a:r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,  0,  0,  0</a:t>
            </a:r>
            <a:r>
              <a:rPr lang="en-US" sz="4800" dirty="0"/>
              <a:t>]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502CBCB-E4DA-094E-A1AD-64C29AE5EC29}"/>
              </a:ext>
            </a:extLst>
          </p:cNvPr>
          <p:cNvSpPr txBox="1">
            <a:spLocks/>
          </p:cNvSpPr>
          <p:nvPr/>
        </p:nvSpPr>
        <p:spPr>
          <a:xfrm>
            <a:off x="1024128" y="3954462"/>
            <a:ext cx="1662364" cy="737190"/>
          </a:xfrm>
          <a:prstGeom prst="rect">
            <a:avLst/>
          </a:prstGeom>
        </p:spPr>
        <p:txBody>
          <a:bodyPr vert="horz" lIns="45720" tIns="45720" rIns="45720" bIns="45720" rtlCol="0" anchor="ctr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/>
              <a:t>Clap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A51A41-164A-7246-9A70-1A6DB92660F0}"/>
              </a:ext>
            </a:extLst>
          </p:cNvPr>
          <p:cNvSpPr/>
          <p:nvPr/>
        </p:nvSpPr>
        <p:spPr>
          <a:xfrm>
            <a:off x="3026733" y="3954461"/>
            <a:ext cx="747823" cy="73719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924FC-1E70-E24E-99C4-C15393A16014}"/>
              </a:ext>
            </a:extLst>
          </p:cNvPr>
          <p:cNvSpPr/>
          <p:nvPr/>
        </p:nvSpPr>
        <p:spPr>
          <a:xfrm>
            <a:off x="3774556" y="3954461"/>
            <a:ext cx="747823" cy="73719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0E9C42-4321-E541-8E0E-492AB8D7A561}"/>
              </a:ext>
            </a:extLst>
          </p:cNvPr>
          <p:cNvSpPr/>
          <p:nvPr/>
        </p:nvSpPr>
        <p:spPr>
          <a:xfrm>
            <a:off x="4522379" y="3954461"/>
            <a:ext cx="747823" cy="73719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26ED6D-F07C-5349-A99B-D33F1DFB8924}"/>
              </a:ext>
            </a:extLst>
          </p:cNvPr>
          <p:cNvSpPr/>
          <p:nvPr/>
        </p:nvSpPr>
        <p:spPr>
          <a:xfrm>
            <a:off x="5270202" y="3954461"/>
            <a:ext cx="747823" cy="73719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253CEE-072B-6C4C-A046-3CE3514D6851}"/>
              </a:ext>
            </a:extLst>
          </p:cNvPr>
          <p:cNvSpPr/>
          <p:nvPr/>
        </p:nvSpPr>
        <p:spPr>
          <a:xfrm>
            <a:off x="6018025" y="3954461"/>
            <a:ext cx="747823" cy="73719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79731E-A56D-A54C-A678-3E87F98ECC71}"/>
              </a:ext>
            </a:extLst>
          </p:cNvPr>
          <p:cNvSpPr/>
          <p:nvPr/>
        </p:nvSpPr>
        <p:spPr>
          <a:xfrm>
            <a:off x="6765848" y="3954461"/>
            <a:ext cx="747823" cy="73719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5924C9-AEB0-8C49-A371-5FD984DFEC7C}"/>
              </a:ext>
            </a:extLst>
          </p:cNvPr>
          <p:cNvSpPr/>
          <p:nvPr/>
        </p:nvSpPr>
        <p:spPr>
          <a:xfrm>
            <a:off x="7513671" y="3954461"/>
            <a:ext cx="747823" cy="73719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A7BAF1-59BD-C94D-A4BE-3073187B2593}"/>
              </a:ext>
            </a:extLst>
          </p:cNvPr>
          <p:cNvSpPr/>
          <p:nvPr/>
        </p:nvSpPr>
        <p:spPr>
          <a:xfrm>
            <a:off x="8261494" y="3954461"/>
            <a:ext cx="747823" cy="73719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3CDD715-B1D0-2446-9B39-58547FEB32F5}"/>
              </a:ext>
            </a:extLst>
          </p:cNvPr>
          <p:cNvSpPr txBox="1">
            <a:spLocks/>
          </p:cNvSpPr>
          <p:nvPr/>
        </p:nvSpPr>
        <p:spPr>
          <a:xfrm>
            <a:off x="1024128" y="4691653"/>
            <a:ext cx="1662364" cy="737190"/>
          </a:xfrm>
          <a:prstGeom prst="rect">
            <a:avLst/>
          </a:prstGeom>
        </p:spPr>
        <p:txBody>
          <a:bodyPr vert="horz" lIns="45720" tIns="45720" rIns="45720" bIns="45720" rtlCol="0" anchor="ctr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/>
              <a:t>Kick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325A87-76C3-9E42-893A-00834485DB06}"/>
              </a:ext>
            </a:extLst>
          </p:cNvPr>
          <p:cNvSpPr/>
          <p:nvPr/>
        </p:nvSpPr>
        <p:spPr>
          <a:xfrm>
            <a:off x="3026733" y="4691652"/>
            <a:ext cx="747823" cy="73719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72E56C-6B73-D947-A715-584F7F0A1BAD}"/>
              </a:ext>
            </a:extLst>
          </p:cNvPr>
          <p:cNvSpPr/>
          <p:nvPr/>
        </p:nvSpPr>
        <p:spPr>
          <a:xfrm>
            <a:off x="3774556" y="4691652"/>
            <a:ext cx="747823" cy="73719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223A228-3D3B-DD44-8EFC-6B4DB2793962}"/>
              </a:ext>
            </a:extLst>
          </p:cNvPr>
          <p:cNvSpPr/>
          <p:nvPr/>
        </p:nvSpPr>
        <p:spPr>
          <a:xfrm>
            <a:off x="4522379" y="4691652"/>
            <a:ext cx="747823" cy="73719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D2D369-B5A9-464D-835F-23F0F5940BA3}"/>
              </a:ext>
            </a:extLst>
          </p:cNvPr>
          <p:cNvSpPr/>
          <p:nvPr/>
        </p:nvSpPr>
        <p:spPr>
          <a:xfrm>
            <a:off x="5270202" y="4691652"/>
            <a:ext cx="747823" cy="73719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E1A429-B381-CE44-BA30-E0475E7E360D}"/>
              </a:ext>
            </a:extLst>
          </p:cNvPr>
          <p:cNvSpPr/>
          <p:nvPr/>
        </p:nvSpPr>
        <p:spPr>
          <a:xfrm>
            <a:off x="6018025" y="4691652"/>
            <a:ext cx="747823" cy="737190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AE1668-9227-C346-9BEF-096A178F96A3}"/>
              </a:ext>
            </a:extLst>
          </p:cNvPr>
          <p:cNvSpPr/>
          <p:nvPr/>
        </p:nvSpPr>
        <p:spPr>
          <a:xfrm>
            <a:off x="6765848" y="4691652"/>
            <a:ext cx="747823" cy="73719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00FEFFC-E085-3C4F-A657-1779C4F011CB}"/>
              </a:ext>
            </a:extLst>
          </p:cNvPr>
          <p:cNvSpPr/>
          <p:nvPr/>
        </p:nvSpPr>
        <p:spPr>
          <a:xfrm>
            <a:off x="7513671" y="4691652"/>
            <a:ext cx="747823" cy="73719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63D19E-57E0-2D45-B43B-9F5353252C47}"/>
              </a:ext>
            </a:extLst>
          </p:cNvPr>
          <p:cNvSpPr/>
          <p:nvPr/>
        </p:nvSpPr>
        <p:spPr>
          <a:xfrm>
            <a:off x="8261494" y="4691652"/>
            <a:ext cx="747823" cy="73719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D90F4C3-191E-254C-A5CA-07834B99E11B}"/>
              </a:ext>
            </a:extLst>
          </p:cNvPr>
          <p:cNvSpPr txBox="1">
            <a:spLocks/>
          </p:cNvSpPr>
          <p:nvPr/>
        </p:nvSpPr>
        <p:spPr>
          <a:xfrm>
            <a:off x="1032917" y="2140689"/>
            <a:ext cx="9799816" cy="939209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/>
              <a:t>[</a:t>
            </a:r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0,  0,  0,  0, </a:t>
            </a:r>
            <a:r>
              <a:rPr lang="en-US" sz="4800" b="1" dirty="0">
                <a:solidFill>
                  <a:srgbClr val="FFC000"/>
                </a:solidFill>
              </a:rPr>
              <a:t>1</a:t>
            </a:r>
            <a:r>
              <a:rPr lang="en-US" sz="4800" dirty="0">
                <a:solidFill>
                  <a:schemeClr val="bg1">
                    <a:lumMod val="75000"/>
                  </a:schemeClr>
                </a:solidFill>
              </a:rPr>
              <a:t>,  0,  0,  0</a:t>
            </a:r>
            <a:r>
              <a:rPr lang="en-US" sz="4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69121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4A573D-9208-7049-A4A8-80592704CD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116"/>
          <a:stretch/>
        </p:blipFill>
        <p:spPr>
          <a:xfrm>
            <a:off x="1163575" y="3047245"/>
            <a:ext cx="2323337" cy="28000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408B66B-6BF8-DF44-AB90-990832840AB6}"/>
              </a:ext>
            </a:extLst>
          </p:cNvPr>
          <p:cNvGrpSpPr/>
          <p:nvPr/>
        </p:nvGrpSpPr>
        <p:grpSpPr>
          <a:xfrm>
            <a:off x="1181748" y="3244414"/>
            <a:ext cx="2305164" cy="1079286"/>
            <a:chOff x="1163575" y="4718224"/>
            <a:chExt cx="2305164" cy="10792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1138C97-9D48-C741-A8DE-C77CA4FF4703}"/>
                </a:ext>
              </a:extLst>
            </p:cNvPr>
            <p:cNvSpPr txBox="1"/>
            <p:nvPr/>
          </p:nvSpPr>
          <p:spPr>
            <a:xfrm rot="16200000">
              <a:off x="820510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Less than $15k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1EA3B2-08A8-134B-8104-0D09CE59F12F}"/>
                </a:ext>
              </a:extLst>
            </p:cNvPr>
            <p:cNvSpPr txBox="1"/>
            <p:nvPr/>
          </p:nvSpPr>
          <p:spPr>
            <a:xfrm rot="16200000">
              <a:off x="1077878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$15k to $25k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5DA2FF-1553-5F45-8A4C-4C055638504C}"/>
                </a:ext>
              </a:extLst>
            </p:cNvPr>
            <p:cNvSpPr txBox="1"/>
            <p:nvPr/>
          </p:nvSpPr>
          <p:spPr>
            <a:xfrm rot="16200000">
              <a:off x="1335246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$25k to $35k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46CFE0-A17D-FA44-9926-F598E2C994F4}"/>
                </a:ext>
              </a:extLst>
            </p:cNvPr>
            <p:cNvSpPr txBox="1"/>
            <p:nvPr/>
          </p:nvSpPr>
          <p:spPr>
            <a:xfrm rot="16200000">
              <a:off x="1592614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$35k to $50k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4256C3-2018-5546-BC91-56870ACD0DB2}"/>
                </a:ext>
              </a:extLst>
            </p:cNvPr>
            <p:cNvSpPr txBox="1"/>
            <p:nvPr/>
          </p:nvSpPr>
          <p:spPr>
            <a:xfrm rot="16200000">
              <a:off x="1849982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$50k to $75k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802C02-9B40-AB4A-91B7-AEDCB578FC96}"/>
                </a:ext>
              </a:extLst>
            </p:cNvPr>
            <p:cNvSpPr txBox="1"/>
            <p:nvPr/>
          </p:nvSpPr>
          <p:spPr>
            <a:xfrm rot="16200000">
              <a:off x="2064341" y="5165215"/>
              <a:ext cx="10183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$75k to $100k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4131A3-8C85-4346-AD9F-BAA3300F554B}"/>
                </a:ext>
              </a:extLst>
            </p:cNvPr>
            <p:cNvSpPr txBox="1"/>
            <p:nvPr/>
          </p:nvSpPr>
          <p:spPr>
            <a:xfrm rot="16200000">
              <a:off x="2306309" y="5149815"/>
              <a:ext cx="10491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$100k to $150k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1C7625-F16B-BD46-929A-062A83B386A6}"/>
                </a:ext>
              </a:extLst>
            </p:cNvPr>
            <p:cNvSpPr txBox="1"/>
            <p:nvPr/>
          </p:nvSpPr>
          <p:spPr>
            <a:xfrm rot="16200000">
              <a:off x="2563677" y="5149815"/>
              <a:ext cx="10491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$150k to $200k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35815B-CE25-1E45-B4DC-33CA6FADE850}"/>
                </a:ext>
              </a:extLst>
            </p:cNvPr>
            <p:cNvSpPr txBox="1"/>
            <p:nvPr/>
          </p:nvSpPr>
          <p:spPr>
            <a:xfrm rot="16200000">
              <a:off x="2805986" y="5134756"/>
              <a:ext cx="10792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More than $200k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9519E84-49FD-A14B-A509-B31008C01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68761"/>
            <a:ext cx="5616641" cy="32260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B4A6652-6E98-194D-A218-47D667F7C735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https://git.io/JvUkl</a:t>
            </a:r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3C69C-F7CD-D34E-8A67-7D0AD32D9954}"/>
              </a:ext>
            </a:extLst>
          </p:cNvPr>
          <p:cNvSpPr txBox="1"/>
          <p:nvPr/>
        </p:nvSpPr>
        <p:spPr>
          <a:xfrm>
            <a:off x="1024129" y="1847704"/>
            <a:ext cx="3864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Hi-hat</a:t>
            </a:r>
          </a:p>
          <a:p>
            <a:r>
              <a:rPr lang="en-US" sz="1600" dirty="0"/>
              <a:t>Number of households in income range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04CA9-0A48-EF4E-ACD5-94C3E0FC8D34}"/>
              </a:ext>
            </a:extLst>
          </p:cNvPr>
          <p:cNvSpPr txBox="1"/>
          <p:nvPr/>
        </p:nvSpPr>
        <p:spPr>
          <a:xfrm>
            <a:off x="1191282" y="3073387"/>
            <a:ext cx="342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08EA4E-F8CA-864A-B4B9-C0B9CC2DF649}"/>
              </a:ext>
            </a:extLst>
          </p:cNvPr>
          <p:cNvSpPr txBox="1"/>
          <p:nvPr/>
        </p:nvSpPr>
        <p:spPr>
          <a:xfrm>
            <a:off x="1959959" y="3073387"/>
            <a:ext cx="342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FA4A6F-51CC-1940-99A5-AB72BAD60E0C}"/>
              </a:ext>
            </a:extLst>
          </p:cNvPr>
          <p:cNvSpPr txBox="1"/>
          <p:nvPr/>
        </p:nvSpPr>
        <p:spPr>
          <a:xfrm>
            <a:off x="2206079" y="3073387"/>
            <a:ext cx="342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775594-4D54-CA48-BC78-E2D784C50916}"/>
              </a:ext>
            </a:extLst>
          </p:cNvPr>
          <p:cNvSpPr txBox="1"/>
          <p:nvPr/>
        </p:nvSpPr>
        <p:spPr>
          <a:xfrm>
            <a:off x="2451842" y="3073387"/>
            <a:ext cx="342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92C764-D10F-7448-B4BA-7A84BD1E8D79}"/>
              </a:ext>
            </a:extLst>
          </p:cNvPr>
          <p:cNvSpPr txBox="1"/>
          <p:nvPr/>
        </p:nvSpPr>
        <p:spPr>
          <a:xfrm>
            <a:off x="2722343" y="3073387"/>
            <a:ext cx="342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D30E36-5929-F745-9C59-AFCB62817149}"/>
              </a:ext>
            </a:extLst>
          </p:cNvPr>
          <p:cNvSpPr txBox="1"/>
          <p:nvPr/>
        </p:nvSpPr>
        <p:spPr>
          <a:xfrm>
            <a:off x="2973457" y="3073387"/>
            <a:ext cx="342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194D7A-8115-DA4E-95F8-09E810CFF27F}"/>
              </a:ext>
            </a:extLst>
          </p:cNvPr>
          <p:cNvSpPr txBox="1"/>
          <p:nvPr/>
        </p:nvSpPr>
        <p:spPr>
          <a:xfrm>
            <a:off x="3193105" y="3073387"/>
            <a:ext cx="342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C34FA5-B3E1-6044-B894-D5836908F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2116" y="3059360"/>
            <a:ext cx="252577" cy="25979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FB46CAA-D2EC-B94D-A13E-C441256ACCEF}"/>
              </a:ext>
            </a:extLst>
          </p:cNvPr>
          <p:cNvSpPr txBox="1"/>
          <p:nvPr/>
        </p:nvSpPr>
        <p:spPr>
          <a:xfrm>
            <a:off x="1687279" y="3073387"/>
            <a:ext cx="342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10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4F4CD21-C5FD-B949-8254-886763EEF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985" y="3064198"/>
            <a:ext cx="252577" cy="2597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6BAC3C8-2C61-BA45-83C4-ECDB572D28FA}"/>
              </a:ext>
            </a:extLst>
          </p:cNvPr>
          <p:cNvSpPr txBox="1"/>
          <p:nvPr/>
        </p:nvSpPr>
        <p:spPr>
          <a:xfrm>
            <a:off x="1442522" y="3073387"/>
            <a:ext cx="3422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4CA36-A804-8249-84D7-EBE0D3978790}"/>
              </a:ext>
            </a:extLst>
          </p:cNvPr>
          <p:cNvSpPr txBox="1"/>
          <p:nvPr/>
        </p:nvSpPr>
        <p:spPr>
          <a:xfrm>
            <a:off x="1274432" y="2432479"/>
            <a:ext cx="2055558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Above average number of households in all income ranges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8AEAA7B-D4FC-7C4C-94B1-6D9855578E68}"/>
              </a:ext>
            </a:extLst>
          </p:cNvPr>
          <p:cNvCxnSpPr>
            <a:cxnSpLocks/>
            <a:stCxn id="8" idx="2"/>
            <a:endCxn id="29" idx="0"/>
          </p:cNvCxnSpPr>
          <p:nvPr/>
        </p:nvCxnSpPr>
        <p:spPr>
          <a:xfrm flipH="1">
            <a:off x="1613648" y="2832589"/>
            <a:ext cx="688563" cy="240798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314216E-C593-C444-A27E-D4AB3793924E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flipH="1">
            <a:off x="1858405" y="2832589"/>
            <a:ext cx="443806" cy="226771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D690D7F-E18C-DB41-B473-AAE8BB7E715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302211" y="2832589"/>
            <a:ext cx="1045775" cy="224298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377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211869-D7FD-9C4E-B17E-B199AC08E49F}"/>
              </a:ext>
            </a:extLst>
          </p:cNvPr>
          <p:cNvGrpSpPr/>
          <p:nvPr/>
        </p:nvGrpSpPr>
        <p:grpSpPr>
          <a:xfrm>
            <a:off x="1163575" y="1914982"/>
            <a:ext cx="4152900" cy="645648"/>
            <a:chOff x="1163575" y="1914982"/>
            <a:chExt cx="4152900" cy="6456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4A573D-9208-7049-A4A8-80592704C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4116"/>
            <a:stretch/>
          </p:blipFill>
          <p:spPr>
            <a:xfrm>
              <a:off x="1163575" y="2280621"/>
              <a:ext cx="2323337" cy="28000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4AB8F7-3182-B241-882C-4201A0349371}"/>
                </a:ext>
              </a:extLst>
            </p:cNvPr>
            <p:cNvSpPr txBox="1"/>
            <p:nvPr/>
          </p:nvSpPr>
          <p:spPr>
            <a:xfrm>
              <a:off x="1163575" y="191498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Hi-hat (above or below avg </a:t>
              </a:r>
              <a:r>
                <a:rPr lang="en-US" sz="1400" dirty="0" err="1"/>
                <a:t>hh</a:t>
              </a:r>
              <a:r>
                <a:rPr lang="en-US" sz="1400" dirty="0"/>
                <a:t> count)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FE210B-84E8-BB4C-9D26-07B591BCC354}"/>
              </a:ext>
            </a:extLst>
          </p:cNvPr>
          <p:cNvGrpSpPr/>
          <p:nvPr/>
        </p:nvGrpSpPr>
        <p:grpSpPr>
          <a:xfrm>
            <a:off x="1163575" y="2904124"/>
            <a:ext cx="4152900" cy="648401"/>
            <a:chOff x="1163575" y="2904124"/>
            <a:chExt cx="4152900" cy="6484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60F363-3CDA-D040-A332-352E497FDC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575" y="3291840"/>
              <a:ext cx="2323337" cy="26068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6A72EE-CFE0-F142-B888-74D3F51C7F6C}"/>
                </a:ext>
              </a:extLst>
            </p:cNvPr>
            <p:cNvSpPr txBox="1"/>
            <p:nvPr/>
          </p:nvSpPr>
          <p:spPr>
            <a:xfrm>
              <a:off x="1163575" y="2904124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Clap (fill in gaps)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0F727F-D592-854A-BC10-4566A098BE12}"/>
              </a:ext>
            </a:extLst>
          </p:cNvPr>
          <p:cNvGrpSpPr/>
          <p:nvPr/>
        </p:nvGrpSpPr>
        <p:grpSpPr>
          <a:xfrm>
            <a:off x="1163575" y="3898652"/>
            <a:ext cx="4152900" cy="717563"/>
            <a:chOff x="1163575" y="3898652"/>
            <a:chExt cx="4152900" cy="71756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B1725A-AA77-AB45-83A1-FE2064CBD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4440"/>
            <a:stretch/>
          </p:blipFill>
          <p:spPr>
            <a:xfrm>
              <a:off x="1163575" y="4308438"/>
              <a:ext cx="2323337" cy="30777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ADEEC2-81F9-A848-83B0-17A42D34DF56}"/>
                </a:ext>
              </a:extLst>
            </p:cNvPr>
            <p:cNvSpPr txBox="1"/>
            <p:nvPr/>
          </p:nvSpPr>
          <p:spPr>
            <a:xfrm>
              <a:off x="1163575" y="389865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Snare (above or below avg std dev of snare count)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408B66B-6BF8-DF44-AB90-990832840AB6}"/>
              </a:ext>
            </a:extLst>
          </p:cNvPr>
          <p:cNvGrpSpPr/>
          <p:nvPr/>
        </p:nvGrpSpPr>
        <p:grpSpPr>
          <a:xfrm>
            <a:off x="1163575" y="4502469"/>
            <a:ext cx="2305164" cy="1079286"/>
            <a:chOff x="1163575" y="4718224"/>
            <a:chExt cx="2305164" cy="10792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1138C97-9D48-C741-A8DE-C77CA4FF4703}"/>
                </a:ext>
              </a:extLst>
            </p:cNvPr>
            <p:cNvSpPr txBox="1"/>
            <p:nvPr/>
          </p:nvSpPr>
          <p:spPr>
            <a:xfrm rot="16200000">
              <a:off x="820510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Less than $15k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1EA3B2-08A8-134B-8104-0D09CE59F12F}"/>
                </a:ext>
              </a:extLst>
            </p:cNvPr>
            <p:cNvSpPr txBox="1"/>
            <p:nvPr/>
          </p:nvSpPr>
          <p:spPr>
            <a:xfrm rot="16200000">
              <a:off x="1077878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$15k to $25k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5DA2FF-1553-5F45-8A4C-4C055638504C}"/>
                </a:ext>
              </a:extLst>
            </p:cNvPr>
            <p:cNvSpPr txBox="1"/>
            <p:nvPr/>
          </p:nvSpPr>
          <p:spPr>
            <a:xfrm rot="16200000">
              <a:off x="1335246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$25k to $35k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46CFE0-A17D-FA44-9926-F598E2C994F4}"/>
                </a:ext>
              </a:extLst>
            </p:cNvPr>
            <p:cNvSpPr txBox="1"/>
            <p:nvPr/>
          </p:nvSpPr>
          <p:spPr>
            <a:xfrm rot="16200000">
              <a:off x="1592614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$35k to $50k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4256C3-2018-5546-BC91-56870ACD0DB2}"/>
                </a:ext>
              </a:extLst>
            </p:cNvPr>
            <p:cNvSpPr txBox="1"/>
            <p:nvPr/>
          </p:nvSpPr>
          <p:spPr>
            <a:xfrm rot="16200000">
              <a:off x="1849982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$50k to $75k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802C02-9B40-AB4A-91B7-AEDCB578FC96}"/>
                </a:ext>
              </a:extLst>
            </p:cNvPr>
            <p:cNvSpPr txBox="1"/>
            <p:nvPr/>
          </p:nvSpPr>
          <p:spPr>
            <a:xfrm rot="16200000">
              <a:off x="2064341" y="5165215"/>
              <a:ext cx="10183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$75k to $100k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4131A3-8C85-4346-AD9F-BAA3300F554B}"/>
                </a:ext>
              </a:extLst>
            </p:cNvPr>
            <p:cNvSpPr txBox="1"/>
            <p:nvPr/>
          </p:nvSpPr>
          <p:spPr>
            <a:xfrm rot="16200000">
              <a:off x="2306309" y="5149815"/>
              <a:ext cx="10491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$100k to $150k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1C7625-F16B-BD46-929A-062A83B386A6}"/>
                </a:ext>
              </a:extLst>
            </p:cNvPr>
            <p:cNvSpPr txBox="1"/>
            <p:nvPr/>
          </p:nvSpPr>
          <p:spPr>
            <a:xfrm rot="16200000">
              <a:off x="2563677" y="5149815"/>
              <a:ext cx="10491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$150k to $200k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35815B-CE25-1E45-B4DC-33CA6FADE850}"/>
                </a:ext>
              </a:extLst>
            </p:cNvPr>
            <p:cNvSpPr txBox="1"/>
            <p:nvPr/>
          </p:nvSpPr>
          <p:spPr>
            <a:xfrm rot="16200000">
              <a:off x="2805986" y="5134756"/>
              <a:ext cx="10792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More than $200k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9519E84-49FD-A14B-A509-B31008C017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668761"/>
            <a:ext cx="5616641" cy="322600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B4A6652-6E98-194D-A218-47D667F7C735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7"/>
              </a:rPr>
              <a:t>https://git.io/JvUkl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730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4.79167E-6 0.147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4.79167E-6 -0.147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92817-5B69-C640-A66C-82BAB78E8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76" y="2921372"/>
            <a:ext cx="4436345" cy="22678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/>
          <p:nvPr/>
        </p:nvCxnSpPr>
        <p:spPr>
          <a:xfrm>
            <a:off x="1019576" y="3846136"/>
            <a:ext cx="4436345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E0B418-8C12-334A-BF6B-82333F5E9B6B}"/>
              </a:ext>
            </a:extLst>
          </p:cNvPr>
          <p:cNvSpPr txBox="1"/>
          <p:nvPr/>
        </p:nvSpPr>
        <p:spPr>
          <a:xfrm>
            <a:off x="2933937" y="347680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Count in bins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/>
          <p:nvPr/>
        </p:nvCxnSpPr>
        <p:spPr>
          <a:xfrm flipV="1">
            <a:off x="4628561" y="3346515"/>
            <a:ext cx="0" cy="31495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73DC8F-5990-F940-9954-06DDBFD049A6}"/>
              </a:ext>
            </a:extLst>
          </p:cNvPr>
          <p:cNvCxnSpPr>
            <a:cxnSpLocks/>
          </p:cNvCxnSpPr>
          <p:nvPr/>
        </p:nvCxnSpPr>
        <p:spPr>
          <a:xfrm>
            <a:off x="4628561" y="3975754"/>
            <a:ext cx="0" cy="32286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4628562" y="3372818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Above 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38A04-942D-5343-855D-05FF52A07A63}"/>
              </a:ext>
            </a:extLst>
          </p:cNvPr>
          <p:cNvSpPr txBox="1"/>
          <p:nvPr/>
        </p:nvSpPr>
        <p:spPr>
          <a:xfrm>
            <a:off x="4706174" y="3922402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(0)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Bass Sequence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340135-8DBD-4E4B-868C-0F2F66446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68761"/>
            <a:ext cx="5616641" cy="32260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3BFAA5-F0B6-B048-8292-FB7A47A68D13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https://git.io/JvUkl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89969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EF89C-4962-D34C-92F5-980EE2C7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76" y="2768830"/>
            <a:ext cx="4431793" cy="229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>
            <a:cxnSpLocks/>
          </p:cNvCxnSpPr>
          <p:nvPr/>
        </p:nvCxnSpPr>
        <p:spPr>
          <a:xfrm>
            <a:off x="1102936" y="5467546"/>
            <a:ext cx="2498103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>
            <a:cxnSpLocks/>
          </p:cNvCxnSpPr>
          <p:nvPr/>
        </p:nvCxnSpPr>
        <p:spPr>
          <a:xfrm flipV="1">
            <a:off x="1102936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1234687" y="5125526"/>
            <a:ext cx="227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values in range</a:t>
            </a:r>
          </a:p>
          <a:p>
            <a:r>
              <a:rPr lang="en-US" dirty="0"/>
              <a:t>applied to delay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225020" y="2429991"/>
            <a:ext cx="20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 Delay (Echo)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D4A3CE-2F43-5B47-A5FA-5F2F0D0B32E3}"/>
              </a:ext>
            </a:extLst>
          </p:cNvPr>
          <p:cNvCxnSpPr>
            <a:cxnSpLocks/>
          </p:cNvCxnSpPr>
          <p:nvPr/>
        </p:nvCxnSpPr>
        <p:spPr>
          <a:xfrm flipV="1">
            <a:off x="3601039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8573D98-ED20-A245-A37E-B91399CBC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68761"/>
            <a:ext cx="5616641" cy="32260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E9DCD3-57A9-1945-9C91-441D9A881E06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https://git.io/JvUkl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03330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A7BA-EF30-334F-A516-BB7D1180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F8250-3D7A-3146-AFF5-AC7D71269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Completely experimental</a:t>
            </a:r>
          </a:p>
          <a:p>
            <a:r>
              <a:rPr lang="en-US" dirty="0"/>
              <a:t>Has given me ideas!</a:t>
            </a:r>
          </a:p>
          <a:p>
            <a:pPr lvl="1"/>
            <a:r>
              <a:rPr lang="en-US" dirty="0"/>
              <a:t>Potential accessibility enhancements</a:t>
            </a:r>
          </a:p>
          <a:p>
            <a:pPr lvl="1"/>
            <a:r>
              <a:rPr lang="en-US" dirty="0"/>
              <a:t>I can realize my dream of becoming a Mapping DJ</a:t>
            </a:r>
          </a:p>
          <a:p>
            <a:pPr lvl="1"/>
            <a:r>
              <a:rPr lang="en-US" dirty="0"/>
              <a:t>Get rich on SoundCloud</a:t>
            </a:r>
          </a:p>
        </p:txBody>
      </p:sp>
    </p:spTree>
    <p:extLst>
      <p:ext uri="{BB962C8B-B14F-4D97-AF65-F5344CB8AC3E}">
        <p14:creationId xmlns:p14="http://schemas.microsoft.com/office/powerpoint/2010/main" val="7909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8EF-EEF3-054E-B3AD-B66EAC8C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How do we use maps?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C91BA2-6324-4EDE-8746-F6D316339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dirty="0"/>
              <a:t>Every day maps</a:t>
            </a:r>
          </a:p>
          <a:p>
            <a:pPr lvl="1"/>
            <a:r>
              <a:rPr lang="en-US" dirty="0"/>
              <a:t>Directions</a:t>
            </a:r>
          </a:p>
          <a:p>
            <a:pPr lvl="1"/>
            <a:r>
              <a:rPr lang="en-US" dirty="0"/>
              <a:t>Comic book stores</a:t>
            </a:r>
          </a:p>
          <a:p>
            <a:pPr lvl="1"/>
            <a:r>
              <a:rPr lang="en-US" dirty="0"/>
              <a:t>Store hours</a:t>
            </a:r>
          </a:p>
          <a:p>
            <a:pPr lvl="1"/>
            <a:r>
              <a:rPr lang="en-US" dirty="0"/>
              <a:t>Store web sites</a:t>
            </a:r>
          </a:p>
          <a:p>
            <a:endParaRPr lang="en-US" dirty="0"/>
          </a:p>
          <a:p>
            <a:r>
              <a:rPr lang="en-US" dirty="0"/>
              <a:t>Maps can tell you so much more…</a:t>
            </a:r>
          </a:p>
          <a:p>
            <a:pPr lvl="1"/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1ED775F-A49D-774A-9959-AFBE42F47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67" y="1248308"/>
            <a:ext cx="3999654" cy="201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CBC3B6-A1B8-E74E-A8E3-E6C3CF9D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267" y="3589867"/>
            <a:ext cx="3999654" cy="19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8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9B76-3369-DD49-9957-31DE141F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38F2C-0E36-9A4D-9D7B-1EFD224AE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370" y="2662430"/>
            <a:ext cx="2314127" cy="23141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933EF80-9AEC-AE44-9379-6F8EC15D33E1}"/>
              </a:ext>
            </a:extLst>
          </p:cNvPr>
          <p:cNvSpPr/>
          <p:nvPr/>
        </p:nvSpPr>
        <p:spPr>
          <a:xfrm>
            <a:off x="2548503" y="2662430"/>
            <a:ext cx="2128520" cy="2128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DEA26-99D2-C040-99DD-FF588E342947}"/>
              </a:ext>
            </a:extLst>
          </p:cNvPr>
          <p:cNvSpPr/>
          <p:nvPr/>
        </p:nvSpPr>
        <p:spPr>
          <a:xfrm>
            <a:off x="2706425" y="4790950"/>
            <a:ext cx="1812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  <a:p>
            <a:pPr algn="ctr"/>
            <a:r>
              <a:rPr lang="en-US" dirty="0">
                <a:hlinkClick r:id="rId5"/>
              </a:rPr>
              <a:t>https://odoe.net/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021D2-8B1D-864A-AEC3-4040D24CC9C1}"/>
              </a:ext>
            </a:extLst>
          </p:cNvPr>
          <p:cNvSpPr/>
          <p:nvPr/>
        </p:nvSpPr>
        <p:spPr>
          <a:xfrm>
            <a:off x="7289286" y="4791891"/>
            <a:ext cx="2394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</a:t>
            </a:r>
            <a:r>
              <a:rPr lang="en-US" dirty="0">
                <a:hlinkClick r:id="rId7"/>
              </a:rPr>
              <a:t>careers .esri.com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5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39A3-131E-624F-9BFD-FC84EF7B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E748-C91B-2344-B217-F04DE41AB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 anchor="ctr">
            <a:normAutofit/>
          </a:bodyPr>
          <a:lstStyle/>
          <a:p>
            <a:r>
              <a:rPr lang="en-US" dirty="0"/>
              <a:t>Maps to visualize data</a:t>
            </a:r>
          </a:p>
          <a:p>
            <a:r>
              <a:rPr lang="en-US" dirty="0"/>
              <a:t>Beyond points on map</a:t>
            </a:r>
          </a:p>
          <a:p>
            <a:r>
              <a:rPr lang="en-US" dirty="0"/>
              <a:t>What does these points actually mean?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A7469-AC90-5D4F-B45E-8F24E041DB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4093" y="640080"/>
            <a:ext cx="3556002" cy="262805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732A6-4E60-C049-9C76-EB5D0A68B4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7774102" y="3589867"/>
            <a:ext cx="3555983" cy="2628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11BCE-C92F-2144-A0D9-DCE4B22C4923}"/>
              </a:ext>
            </a:extLst>
          </p:cNvPr>
          <p:cNvSpPr txBox="1"/>
          <p:nvPr/>
        </p:nvSpPr>
        <p:spPr>
          <a:xfrm>
            <a:off x="7774093" y="6217920"/>
            <a:ext cx="355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5"/>
              </a:rPr>
              <a:t>https://developers.arcgis.com/javascript/latest/sample-code/featurelayerview-query-distance/live/index.html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8054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916-D4E8-B54B-AEDF-528A571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reporting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89F0C-0B97-0541-AE3B-A08AD07254F4}"/>
              </a:ext>
            </a:extLst>
          </p:cNvPr>
          <p:cNvSpPr txBox="1"/>
          <p:nvPr/>
        </p:nvSpPr>
        <p:spPr>
          <a:xfrm>
            <a:off x="1772316" y="6149673"/>
            <a:ext cx="7571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https://www.giscorps.org/</a:t>
            </a:r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141D0-6E58-154B-9DDE-59B442C9F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316" y="2084832"/>
            <a:ext cx="8232691" cy="39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9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649D-1F56-B246-B046-1B1344BA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Story telling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09C296-858D-48BF-9602-3D8167EB9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Maps can tell a story</a:t>
            </a:r>
          </a:p>
          <a:p>
            <a:r>
              <a:rPr lang="en-US" sz="1600" dirty="0"/>
              <a:t>Data driven</a:t>
            </a:r>
          </a:p>
          <a:p>
            <a:r>
              <a:rPr lang="en-US" sz="1600" dirty="0"/>
              <a:t>A new look at the world</a:t>
            </a:r>
          </a:p>
          <a:p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CE32A-3A32-4841-B375-5F84B12B62D3}"/>
              </a:ext>
            </a:extLst>
          </p:cNvPr>
          <p:cNvSpPr txBox="1"/>
          <p:nvPr/>
        </p:nvSpPr>
        <p:spPr>
          <a:xfrm>
            <a:off x="4642342" y="5266587"/>
            <a:ext cx="6909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https://storymaps.arcgis.com/collections/9d81757581bb4be68ce8de1510bbf923/present?item=2</a:t>
            </a:r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474007-E9D8-AD40-91DF-5FF6B8768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341" y="1675159"/>
            <a:ext cx="6909577" cy="361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4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CB63-746C-8B44-B5B4-9BBC518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nod if you can hear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6D67B-A8B7-1240-930B-A4A5B1063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Audio API - </a:t>
            </a:r>
            <a:r>
              <a:rPr lang="en-US" sz="1800" dirty="0">
                <a:hlinkClick r:id="rId3"/>
              </a:rPr>
              <a:t>https://developer.mozilla.org/en-US/docs/Web/API/Web_Audio_API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Questions to ask</a:t>
            </a:r>
          </a:p>
          <a:p>
            <a:pPr lvl="1"/>
            <a:r>
              <a:rPr lang="en-US" dirty="0"/>
              <a:t>How can I listen to the story of a map?</a:t>
            </a:r>
          </a:p>
          <a:p>
            <a:pPr lvl="1"/>
            <a:r>
              <a:rPr lang="en-US" dirty="0"/>
              <a:t>Can I even do this?</a:t>
            </a:r>
          </a:p>
          <a:p>
            <a:pPr lvl="1"/>
            <a:r>
              <a:rPr lang="en-US" dirty="0"/>
              <a:t>Why would I do this?</a:t>
            </a:r>
          </a:p>
        </p:txBody>
      </p:sp>
    </p:spTree>
    <p:extLst>
      <p:ext uri="{BB962C8B-B14F-4D97-AF65-F5344CB8AC3E}">
        <p14:creationId xmlns:p14="http://schemas.microsoft.com/office/powerpoint/2010/main" val="291838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431A-D807-064E-AC3C-77678E38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the house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E217D6-14A5-F044-A20B-138311589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0508" y="2286000"/>
            <a:ext cx="8227121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A5D261-2394-6E45-A697-ED1EAD9914AE}"/>
              </a:ext>
            </a:extLst>
          </p:cNvPr>
          <p:cNvSpPr txBox="1"/>
          <p:nvPr/>
        </p:nvSpPr>
        <p:spPr>
          <a:xfrm>
            <a:off x="1770508" y="6308725"/>
            <a:ext cx="8227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https://ralucanicola.github.io/JSAPI_demos/rock-the-house/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270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D432-5894-8D4C-9100-FAC0917E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P5js/ArcGIS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AB73D-FE75-794A-8C36-90D9E3924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sz="1600" dirty="0"/>
              <a:t>p5.js</a:t>
            </a:r>
          </a:p>
          <a:p>
            <a:pPr lvl="1"/>
            <a:r>
              <a:rPr lang="en-US" sz="1600" dirty="0">
                <a:hlinkClick r:id="rId3"/>
              </a:rPr>
              <a:t>https://p5js.org/</a:t>
            </a:r>
            <a:endParaRPr lang="en-US" sz="1600" dirty="0"/>
          </a:p>
          <a:p>
            <a:pPr lvl="1"/>
            <a:r>
              <a:rPr lang="en-US" sz="1600" dirty="0"/>
              <a:t>Processing library with an sound module</a:t>
            </a:r>
          </a:p>
          <a:p>
            <a:r>
              <a:rPr lang="en-US" sz="1600" dirty="0"/>
              <a:t>ArcGIS API for JavaScript</a:t>
            </a:r>
          </a:p>
          <a:p>
            <a:pPr lvl="1"/>
            <a:r>
              <a:rPr lang="en-US" sz="1600" dirty="0">
                <a:hlinkClick r:id="rId4"/>
              </a:rPr>
              <a:t>https://js.arcgis.com</a:t>
            </a:r>
            <a:endParaRPr lang="en-US" sz="1600" dirty="0"/>
          </a:p>
          <a:p>
            <a:pPr lvl="1"/>
            <a:r>
              <a:rPr lang="en-US" sz="1600" dirty="0"/>
              <a:t>Mapping Library (I work on this team!)</a:t>
            </a:r>
          </a:p>
          <a:p>
            <a:pPr lvl="1"/>
            <a:endParaRPr lang="en-US" sz="1600" dirty="0"/>
          </a:p>
          <a:p>
            <a:pPr marL="128016" lvl="1" indent="0"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CED80-CA28-974B-87C7-299C6D07F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708" y="2089649"/>
            <a:ext cx="7789744" cy="267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8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B771-9D31-6B49-8C85-083CC4DB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Earthquakes in area over a period of time</a:t>
            </a:r>
          </a:p>
          <a:p>
            <a:r>
              <a:rPr lang="en-US" dirty="0"/>
              <a:t>Look at data in time slices</a:t>
            </a:r>
          </a:p>
          <a:p>
            <a:r>
              <a:rPr lang="en-US" dirty="0"/>
              <a:t>Statistics of data drive audio</a:t>
            </a:r>
          </a:p>
          <a:p>
            <a:pPr lvl="1"/>
            <a:r>
              <a:rPr lang="en-US" dirty="0"/>
              <a:t>Delay – echo effect driven by stats</a:t>
            </a:r>
          </a:p>
          <a:p>
            <a:pPr lvl="1"/>
            <a:r>
              <a:rPr lang="en-US" dirty="0"/>
              <a:t>BPM – beats per minute driven by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59380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2404</TotalTime>
  <Words>657</Words>
  <Application>Microsoft Macintosh PowerPoint</Application>
  <PresentationFormat>Widescreen</PresentationFormat>
  <Paragraphs>148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Tw Cen MT</vt:lpstr>
      <vt:lpstr>Wingdings 3</vt:lpstr>
      <vt:lpstr>Tw Cen MT Condensed</vt:lpstr>
      <vt:lpstr>Calibri</vt:lpstr>
      <vt:lpstr>Integral</vt:lpstr>
      <vt:lpstr>Listening to maps</vt:lpstr>
      <vt:lpstr>How do we use maps?</vt:lpstr>
      <vt:lpstr>Meaning</vt:lpstr>
      <vt:lpstr>Data reporting</vt:lpstr>
      <vt:lpstr>Story telling</vt:lpstr>
      <vt:lpstr>Just nod if you can hear me</vt:lpstr>
      <vt:lpstr>Rock the house</vt:lpstr>
      <vt:lpstr>P5js/ArcGIS</vt:lpstr>
      <vt:lpstr>Earthquake time</vt:lpstr>
      <vt:lpstr>Earthquake time</vt:lpstr>
      <vt:lpstr>Earthquake time</vt:lpstr>
      <vt:lpstr>Voice of income</vt:lpstr>
      <vt:lpstr>Voice of income</vt:lpstr>
      <vt:lpstr>Voice of income</vt:lpstr>
      <vt:lpstr>Voice of income</vt:lpstr>
      <vt:lpstr>Voice of income</vt:lpstr>
      <vt:lpstr>Voice of income</vt:lpstr>
      <vt:lpstr>Voice of income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to maps</dc:title>
  <dc:creator>Rene Rubalcava</dc:creator>
  <cp:lastModifiedBy>Rene Rubalcava</cp:lastModifiedBy>
  <cp:revision>61</cp:revision>
  <dcterms:created xsi:type="dcterms:W3CDTF">2019-08-14T21:09:25Z</dcterms:created>
  <dcterms:modified xsi:type="dcterms:W3CDTF">2020-01-15T20:46:18Z</dcterms:modified>
</cp:coreProperties>
</file>